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2" r:id="rId7"/>
    <p:sldId id="264" r:id="rId8"/>
    <p:sldId id="261" r:id="rId9"/>
    <p:sldId id="263" r:id="rId10"/>
    <p:sldId id="265" r:id="rId11"/>
    <p:sldId id="272" r:id="rId12"/>
    <p:sldId id="275" r:id="rId13"/>
    <p:sldId id="276"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FC6667"/>
    <a:srgbClr val="00FB0A"/>
    <a:srgbClr val="6261FE"/>
    <a:srgbClr val="FE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0" autoAdjust="0"/>
    <p:restoredTop sz="94660"/>
  </p:normalViewPr>
  <p:slideViewPr>
    <p:cSldViewPr snapToGrid="0">
      <p:cViewPr>
        <p:scale>
          <a:sx n="75" d="100"/>
          <a:sy n="75" d="100"/>
        </p:scale>
        <p:origin x="79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1671-322E-85D2-97D8-1566FDAD07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BEA0DAF-F8D0-400D-21DA-977761532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B76B438-E5E1-9001-84D6-401491260644}"/>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5" name="Footer Placeholder 4">
            <a:extLst>
              <a:ext uri="{FF2B5EF4-FFF2-40B4-BE49-F238E27FC236}">
                <a16:creationId xmlns:a16="http://schemas.microsoft.com/office/drawing/2014/main" id="{5CF1BA83-FDE2-B6C2-D6AE-6245A7C77B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13AC53-5B44-CD9E-27E6-37E3F32AB136}"/>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321000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332C-4EDF-AEED-AB1E-806272606E7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04D2356-DD7F-41D0-5234-A4078330DC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FB2881-71E2-56DD-C22D-C158478467B0}"/>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5" name="Footer Placeholder 4">
            <a:extLst>
              <a:ext uri="{FF2B5EF4-FFF2-40B4-BE49-F238E27FC236}">
                <a16:creationId xmlns:a16="http://schemas.microsoft.com/office/drawing/2014/main" id="{D4A798D4-A966-DA65-9643-DD8955229E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8BDD1B7-3EE7-4191-C015-8398BD2590D3}"/>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1420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EC117-1D05-6461-5085-523D27D93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F61AE3-7316-8DA1-4E5B-10A017967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B847A6-85C7-DC2F-EE41-A32F9FA7ADAD}"/>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5" name="Footer Placeholder 4">
            <a:extLst>
              <a:ext uri="{FF2B5EF4-FFF2-40B4-BE49-F238E27FC236}">
                <a16:creationId xmlns:a16="http://schemas.microsoft.com/office/drawing/2014/main" id="{25C40F3C-AEDD-D947-8DD6-40E4E50293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9F69BD8-CC03-4274-53D8-FF867BF74EC8}"/>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334093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943A-1130-0497-F66F-6BD41F6B43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FD2A074-ADD1-575A-AE1D-92D60B4311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FC2469-A7EB-3FC6-3008-67E79A91B6C2}"/>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5" name="Footer Placeholder 4">
            <a:extLst>
              <a:ext uri="{FF2B5EF4-FFF2-40B4-BE49-F238E27FC236}">
                <a16:creationId xmlns:a16="http://schemas.microsoft.com/office/drawing/2014/main" id="{EA32293B-A2AD-8DC3-C099-EBAFA60326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53989C-8EFF-5096-FCFF-E0AD9D32FA3D}"/>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7385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F2B8-59DB-E442-6560-30F66FF43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7DDA49D-A503-853E-FB52-6EC8D38367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25DC8-C4E9-53AB-4B72-7598A205D9C0}"/>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5" name="Footer Placeholder 4">
            <a:extLst>
              <a:ext uri="{FF2B5EF4-FFF2-40B4-BE49-F238E27FC236}">
                <a16:creationId xmlns:a16="http://schemas.microsoft.com/office/drawing/2014/main" id="{9DFC2C68-799F-1B7A-9B02-F6342FA233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EF859A0-BB1B-A6BE-5494-77DE2962950C}"/>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275657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C609-5C20-AE37-A726-900E7B226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E16F8CD-7AFF-DD89-8076-A107BF037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E31EE55-4352-2128-9A1B-1820D3254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02EAB41-65C6-8FFA-3C2B-BDFCE9E91C9A}"/>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6" name="Footer Placeholder 5">
            <a:extLst>
              <a:ext uri="{FF2B5EF4-FFF2-40B4-BE49-F238E27FC236}">
                <a16:creationId xmlns:a16="http://schemas.microsoft.com/office/drawing/2014/main" id="{AC8020A9-8E8D-DD04-5FAE-6140A447B5C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B4CEF9-A982-8A5A-E1E2-7652FA9CB999}"/>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280282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B15A-5252-2A73-98A3-83D4FEF20CC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1BF68B-BBC0-86DC-F563-BCE34DC1A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1CE1C5-D6E7-0E0B-AB20-E80C0C6CB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CBD482-7088-7DD4-88B1-AC3AC8905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CE3557-69D2-16FB-5CDF-5058E92EA6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1C0072A-7890-1DEB-5DFD-3A340EDEB585}"/>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8" name="Footer Placeholder 7">
            <a:extLst>
              <a:ext uri="{FF2B5EF4-FFF2-40B4-BE49-F238E27FC236}">
                <a16:creationId xmlns:a16="http://schemas.microsoft.com/office/drawing/2014/main" id="{AE1B0D0E-3A36-599E-6F2B-8C2B07B08A7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37EA76C-0F67-2002-C453-F3D202F5FFF1}"/>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19548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AF1-C60C-3FA9-FE05-2EE1455B8A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3CFF795-95B8-4AD9-B6EA-326D328F71D6}"/>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4" name="Footer Placeholder 3">
            <a:extLst>
              <a:ext uri="{FF2B5EF4-FFF2-40B4-BE49-F238E27FC236}">
                <a16:creationId xmlns:a16="http://schemas.microsoft.com/office/drawing/2014/main" id="{D471F879-133F-49BA-BB2B-492014AEFE2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ADB4537-0633-E804-9D70-41DF7E433F46}"/>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394218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1E9EF-FD30-C52F-2932-CA726FEA4411}"/>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3" name="Footer Placeholder 2">
            <a:extLst>
              <a:ext uri="{FF2B5EF4-FFF2-40B4-BE49-F238E27FC236}">
                <a16:creationId xmlns:a16="http://schemas.microsoft.com/office/drawing/2014/main" id="{BB56B20F-72FE-40F1-5298-0EECA7ECEFC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98A9F6B-DFFF-219C-81AD-C354E7B59FF1}"/>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178831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A193-7367-4D51-B1BA-EAF77D8EE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1D35D5-8AA4-5672-BCE9-694AD6A15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8350695-E405-9981-5BBE-FB8D37138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11629-E7CD-41CA-6C40-AFD4E7711CBC}"/>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6" name="Footer Placeholder 5">
            <a:extLst>
              <a:ext uri="{FF2B5EF4-FFF2-40B4-BE49-F238E27FC236}">
                <a16:creationId xmlns:a16="http://schemas.microsoft.com/office/drawing/2014/main" id="{95A50AAC-3E34-9257-BEFF-ECBE9246058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7AC0A5-CDE0-F0CB-3CB8-A80DC0E541B6}"/>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78232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72A5-0B40-50E0-2628-2EA5A934C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02085E4-3D55-FF97-8B66-57D5F50EE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CE470D8-4E51-5EB9-FA03-4A29FEC46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5D7FD-5753-12A3-7A4C-AC74330B95F9}"/>
              </a:ext>
            </a:extLst>
          </p:cNvPr>
          <p:cNvSpPr>
            <a:spLocks noGrp="1"/>
          </p:cNvSpPr>
          <p:nvPr>
            <p:ph type="dt" sz="half" idx="10"/>
          </p:nvPr>
        </p:nvSpPr>
        <p:spPr/>
        <p:txBody>
          <a:bodyPr/>
          <a:lstStyle/>
          <a:p>
            <a:fld id="{41406B03-C714-423B-BF28-D7AE2244F419}" type="datetimeFigureOut">
              <a:rPr lang="en-CA" smtClean="0"/>
              <a:t>2024-05-26</a:t>
            </a:fld>
            <a:endParaRPr lang="en-CA"/>
          </a:p>
        </p:txBody>
      </p:sp>
      <p:sp>
        <p:nvSpPr>
          <p:cNvPr id="6" name="Footer Placeholder 5">
            <a:extLst>
              <a:ext uri="{FF2B5EF4-FFF2-40B4-BE49-F238E27FC236}">
                <a16:creationId xmlns:a16="http://schemas.microsoft.com/office/drawing/2014/main" id="{21A0170D-DB1C-7373-D358-8606E87B73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AED5A0-1872-9509-FCBC-367371D89D2B}"/>
              </a:ext>
            </a:extLst>
          </p:cNvPr>
          <p:cNvSpPr>
            <a:spLocks noGrp="1"/>
          </p:cNvSpPr>
          <p:nvPr>
            <p:ph type="sldNum" sz="quarter" idx="12"/>
          </p:nvPr>
        </p:nvSpPr>
        <p:spPr/>
        <p:txBody>
          <a:bodyPr/>
          <a:lstStyle/>
          <a:p>
            <a:fld id="{7E5CC5C9-62EF-4892-8963-A1F91B7A64E8}" type="slidenum">
              <a:rPr lang="en-CA" smtClean="0"/>
              <a:t>‹#›</a:t>
            </a:fld>
            <a:endParaRPr lang="en-CA"/>
          </a:p>
        </p:txBody>
      </p:sp>
    </p:spTree>
    <p:extLst>
      <p:ext uri="{BB962C8B-B14F-4D97-AF65-F5344CB8AC3E}">
        <p14:creationId xmlns:p14="http://schemas.microsoft.com/office/powerpoint/2010/main" val="406146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E8A35-3E75-4CF8-F1B9-8F53FF2851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A4916B7-F01E-7114-1BCD-6260972AC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21A07A-567F-2DF0-4A67-70C9E1EAF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06B03-C714-423B-BF28-D7AE2244F419}" type="datetimeFigureOut">
              <a:rPr lang="en-CA" smtClean="0"/>
              <a:t>2024-05-26</a:t>
            </a:fld>
            <a:endParaRPr lang="en-CA"/>
          </a:p>
        </p:txBody>
      </p:sp>
      <p:sp>
        <p:nvSpPr>
          <p:cNvPr id="5" name="Footer Placeholder 4">
            <a:extLst>
              <a:ext uri="{FF2B5EF4-FFF2-40B4-BE49-F238E27FC236}">
                <a16:creationId xmlns:a16="http://schemas.microsoft.com/office/drawing/2014/main" id="{E11E199E-4CEA-20B1-FCB7-6C69D0A51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F1579B9-747C-1C54-E876-9E58CAF72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C5C9-62EF-4892-8963-A1F91B7A64E8}" type="slidenum">
              <a:rPr lang="en-CA" smtClean="0"/>
              <a:t>‹#›</a:t>
            </a:fld>
            <a:endParaRPr lang="en-CA"/>
          </a:p>
        </p:txBody>
      </p:sp>
    </p:spTree>
    <p:extLst>
      <p:ext uri="{BB962C8B-B14F-4D97-AF65-F5344CB8AC3E}">
        <p14:creationId xmlns:p14="http://schemas.microsoft.com/office/powerpoint/2010/main" val="45777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ACA1-9E73-3C33-7C94-1605F384AE79}"/>
              </a:ext>
            </a:extLst>
          </p:cNvPr>
          <p:cNvSpPr>
            <a:spLocks noGrp="1"/>
          </p:cNvSpPr>
          <p:nvPr>
            <p:ph type="ctrTitle"/>
          </p:nvPr>
        </p:nvSpPr>
        <p:spPr>
          <a:xfrm>
            <a:off x="930478" y="488336"/>
            <a:ext cx="10331041" cy="1399188"/>
          </a:xfrm>
        </p:spPr>
        <p:txBody>
          <a:bodyPr>
            <a:normAutofit/>
          </a:bodyPr>
          <a:lstStyle/>
          <a:p>
            <a:r>
              <a:rPr lang="en-CA" sz="4200" dirty="0"/>
              <a:t>EcoTest Phase III: Simulation Testing Ecosystem Indicators for Secondary Species</a:t>
            </a:r>
          </a:p>
        </p:txBody>
      </p:sp>
      <p:sp>
        <p:nvSpPr>
          <p:cNvPr id="3" name="Subtitle 2">
            <a:extLst>
              <a:ext uri="{FF2B5EF4-FFF2-40B4-BE49-F238E27FC236}">
                <a16:creationId xmlns:a16="http://schemas.microsoft.com/office/drawing/2014/main" id="{931052E8-AEA5-93F2-5859-1E448C484019}"/>
              </a:ext>
            </a:extLst>
          </p:cNvPr>
          <p:cNvSpPr>
            <a:spLocks noGrp="1"/>
          </p:cNvSpPr>
          <p:nvPr>
            <p:ph type="subTitle" idx="1"/>
          </p:nvPr>
        </p:nvSpPr>
        <p:spPr>
          <a:xfrm>
            <a:off x="1523998" y="2168484"/>
            <a:ext cx="9144000" cy="1197528"/>
          </a:xfrm>
        </p:spPr>
        <p:txBody>
          <a:bodyPr>
            <a:normAutofit/>
          </a:bodyPr>
          <a:lstStyle/>
          <a:p>
            <a:r>
              <a:rPr lang="en-CA" dirty="0"/>
              <a:t>Tom Carruthers, Quang Huynh &amp; Nathan Taylor</a:t>
            </a:r>
          </a:p>
          <a:p>
            <a:r>
              <a:rPr lang="en-CA" dirty="0"/>
              <a:t>SCRS/2024/87</a:t>
            </a:r>
          </a:p>
        </p:txBody>
      </p:sp>
      <p:pic>
        <p:nvPicPr>
          <p:cNvPr id="5" name="Picture 4">
            <a:extLst>
              <a:ext uri="{FF2B5EF4-FFF2-40B4-BE49-F238E27FC236}">
                <a16:creationId xmlns:a16="http://schemas.microsoft.com/office/drawing/2014/main" id="{75716249-D980-F1D1-A9BE-088B3923F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985" y="5638725"/>
            <a:ext cx="2477455" cy="933179"/>
          </a:xfrm>
          <a:prstGeom prst="rect">
            <a:avLst/>
          </a:prstGeom>
        </p:spPr>
      </p:pic>
      <p:pic>
        <p:nvPicPr>
          <p:cNvPr id="7" name="Picture 6">
            <a:extLst>
              <a:ext uri="{FF2B5EF4-FFF2-40B4-BE49-F238E27FC236}">
                <a16:creationId xmlns:a16="http://schemas.microsoft.com/office/drawing/2014/main" id="{BEB1B81D-43C8-C1C3-E90C-8DE918A0A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205" y="5665367"/>
            <a:ext cx="1856955" cy="906537"/>
          </a:xfrm>
          <a:prstGeom prst="rect">
            <a:avLst/>
          </a:prstGeom>
        </p:spPr>
      </p:pic>
      <p:pic>
        <p:nvPicPr>
          <p:cNvPr id="9" name="Picture 8">
            <a:extLst>
              <a:ext uri="{FF2B5EF4-FFF2-40B4-BE49-F238E27FC236}">
                <a16:creationId xmlns:a16="http://schemas.microsoft.com/office/drawing/2014/main" id="{8BAC61FF-B13F-F1FC-6A19-84BC74BEB5CD}"/>
              </a:ext>
            </a:extLst>
          </p:cNvPr>
          <p:cNvPicPr>
            <a:picLocks noChangeAspect="1"/>
          </p:cNvPicPr>
          <p:nvPr/>
        </p:nvPicPr>
        <p:blipFill rotWithShape="1">
          <a:blip r:embed="rId4"/>
          <a:srcRect l="8631" t="2873" r="7570" b="3133"/>
          <a:stretch/>
        </p:blipFill>
        <p:spPr>
          <a:xfrm>
            <a:off x="6024692" y="3366012"/>
            <a:ext cx="2067887" cy="1402456"/>
          </a:xfrm>
          <a:prstGeom prst="rect">
            <a:avLst/>
          </a:prstGeom>
          <a:ln w="28575">
            <a:solidFill>
              <a:schemeClr val="bg1">
                <a:lumMod val="95000"/>
              </a:schemeClr>
            </a:solidFill>
          </a:ln>
        </p:spPr>
      </p:pic>
      <p:pic>
        <p:nvPicPr>
          <p:cNvPr id="11" name="Picture 10">
            <a:extLst>
              <a:ext uri="{FF2B5EF4-FFF2-40B4-BE49-F238E27FC236}">
                <a16:creationId xmlns:a16="http://schemas.microsoft.com/office/drawing/2014/main" id="{A78F02F8-7F63-2F52-E25A-166EDBC84EEE}"/>
              </a:ext>
            </a:extLst>
          </p:cNvPr>
          <p:cNvPicPr>
            <a:picLocks noChangeAspect="1"/>
          </p:cNvPicPr>
          <p:nvPr/>
        </p:nvPicPr>
        <p:blipFill rotWithShape="1">
          <a:blip r:embed="rId5"/>
          <a:srcRect t="3452" r="3146" b="2872"/>
          <a:stretch/>
        </p:blipFill>
        <p:spPr>
          <a:xfrm>
            <a:off x="3914319" y="3366012"/>
            <a:ext cx="1989974" cy="1402456"/>
          </a:xfrm>
          <a:prstGeom prst="rect">
            <a:avLst/>
          </a:prstGeom>
          <a:ln w="28575">
            <a:solidFill>
              <a:schemeClr val="bg1">
                <a:lumMod val="95000"/>
              </a:schemeClr>
            </a:solidFill>
          </a:ln>
        </p:spPr>
      </p:pic>
      <p:pic>
        <p:nvPicPr>
          <p:cNvPr id="13" name="Picture 12">
            <a:extLst>
              <a:ext uri="{FF2B5EF4-FFF2-40B4-BE49-F238E27FC236}">
                <a16:creationId xmlns:a16="http://schemas.microsoft.com/office/drawing/2014/main" id="{3C3D66B2-6267-0ABF-B213-9D4268CF3E30}"/>
              </a:ext>
            </a:extLst>
          </p:cNvPr>
          <p:cNvPicPr>
            <a:picLocks noChangeAspect="1"/>
          </p:cNvPicPr>
          <p:nvPr/>
        </p:nvPicPr>
        <p:blipFill>
          <a:blip r:embed="rId6"/>
          <a:stretch>
            <a:fillRect/>
          </a:stretch>
        </p:blipFill>
        <p:spPr>
          <a:xfrm>
            <a:off x="1985197" y="3366012"/>
            <a:ext cx="1808723" cy="1402456"/>
          </a:xfrm>
          <a:prstGeom prst="rect">
            <a:avLst/>
          </a:prstGeom>
          <a:ln w="28575">
            <a:solidFill>
              <a:schemeClr val="bg1">
                <a:lumMod val="95000"/>
              </a:schemeClr>
            </a:solidFill>
          </a:ln>
        </p:spPr>
      </p:pic>
      <p:pic>
        <p:nvPicPr>
          <p:cNvPr id="15" name="Picture 14">
            <a:extLst>
              <a:ext uri="{FF2B5EF4-FFF2-40B4-BE49-F238E27FC236}">
                <a16:creationId xmlns:a16="http://schemas.microsoft.com/office/drawing/2014/main" id="{72AD08FE-B497-5A6F-2D46-F067956FC289}"/>
              </a:ext>
            </a:extLst>
          </p:cNvPr>
          <p:cNvPicPr>
            <a:picLocks noChangeAspect="1"/>
          </p:cNvPicPr>
          <p:nvPr/>
        </p:nvPicPr>
        <p:blipFill rotWithShape="1">
          <a:blip r:embed="rId7"/>
          <a:srcRect t="17659" r="5339"/>
          <a:stretch/>
        </p:blipFill>
        <p:spPr>
          <a:xfrm>
            <a:off x="8212978" y="3366012"/>
            <a:ext cx="2225463" cy="1402456"/>
          </a:xfrm>
          <a:prstGeom prst="rect">
            <a:avLst/>
          </a:prstGeom>
          <a:ln w="28575">
            <a:solidFill>
              <a:schemeClr val="bg1">
                <a:lumMod val="95000"/>
              </a:schemeClr>
            </a:solidFill>
          </a:ln>
        </p:spPr>
      </p:pic>
      <p:sp>
        <p:nvSpPr>
          <p:cNvPr id="16" name="TextBox 15">
            <a:extLst>
              <a:ext uri="{FF2B5EF4-FFF2-40B4-BE49-F238E27FC236}">
                <a16:creationId xmlns:a16="http://schemas.microsoft.com/office/drawing/2014/main" id="{43E3B4B9-53F2-827B-3EC2-629CD6E7C0C7}"/>
              </a:ext>
            </a:extLst>
          </p:cNvPr>
          <p:cNvSpPr txBox="1"/>
          <p:nvPr/>
        </p:nvSpPr>
        <p:spPr>
          <a:xfrm>
            <a:off x="4372925" y="5146040"/>
            <a:ext cx="4008120" cy="369332"/>
          </a:xfrm>
          <a:prstGeom prst="rect">
            <a:avLst/>
          </a:prstGeom>
          <a:noFill/>
        </p:spPr>
        <p:txBody>
          <a:bodyPr wrap="square" rtlCol="0">
            <a:spAutoFit/>
          </a:bodyPr>
          <a:lstStyle/>
          <a:p>
            <a:r>
              <a:rPr lang="en-CA" dirty="0"/>
              <a:t>27</a:t>
            </a:r>
            <a:r>
              <a:rPr lang="en-CA" baseline="30000" dirty="0"/>
              <a:t>th</a:t>
            </a:r>
            <a:r>
              <a:rPr lang="en-CA" dirty="0"/>
              <a:t> March 2024, ICCAT SC-ECO</a:t>
            </a:r>
          </a:p>
        </p:txBody>
      </p:sp>
    </p:spTree>
    <p:extLst>
      <p:ext uri="{BB962C8B-B14F-4D97-AF65-F5344CB8AC3E}">
        <p14:creationId xmlns:p14="http://schemas.microsoft.com/office/powerpoint/2010/main" val="220603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A77CE-A109-05AE-2988-C58A292B4D3E}"/>
              </a:ext>
            </a:extLst>
          </p:cNvPr>
          <p:cNvSpPr>
            <a:spLocks noGrp="1"/>
          </p:cNvSpPr>
          <p:nvPr>
            <p:ph idx="1"/>
          </p:nvPr>
        </p:nvSpPr>
        <p:spPr>
          <a:xfrm>
            <a:off x="947256" y="1808847"/>
            <a:ext cx="10515600" cy="4351338"/>
          </a:xfrm>
        </p:spPr>
        <p:txBody>
          <a:bodyPr>
            <a:normAutofit fontScale="92500" lnSpcReduction="10000"/>
          </a:bodyPr>
          <a:lstStyle/>
          <a:p>
            <a:pPr marL="0" indent="0">
              <a:buNone/>
            </a:pPr>
            <a:r>
              <a:rPr lang="en-CA" sz="2200" dirty="0"/>
              <a:t>Life history:</a:t>
            </a:r>
          </a:p>
          <a:p>
            <a:pPr marL="536575" indent="-355600"/>
            <a:r>
              <a:rPr lang="en-CA" sz="2200" dirty="0"/>
              <a:t>M/K ratio</a:t>
            </a:r>
          </a:p>
          <a:p>
            <a:pPr marL="536575" indent="-355600"/>
            <a:r>
              <a:rPr lang="en-CA" sz="2200" dirty="0"/>
              <a:t>Maximum age (age to 0.5 survival)</a:t>
            </a:r>
          </a:p>
          <a:p>
            <a:pPr marL="536575" indent="-355600"/>
            <a:r>
              <a:rPr lang="en-CA" sz="2200" dirty="0"/>
              <a:t>Length at 50% maturity (L50) relative to asymptotic length (</a:t>
            </a:r>
            <a:r>
              <a:rPr lang="en-CA" sz="2200" dirty="0" err="1"/>
              <a:t>Linf</a:t>
            </a:r>
            <a:r>
              <a:rPr lang="en-CA" sz="2200" dirty="0"/>
              <a:t>)</a:t>
            </a:r>
          </a:p>
          <a:p>
            <a:endParaRPr lang="en-CA" sz="2200" dirty="0"/>
          </a:p>
          <a:p>
            <a:pPr marL="0" indent="0">
              <a:buNone/>
            </a:pPr>
            <a:r>
              <a:rPr lang="en-CA" sz="2200" dirty="0"/>
              <a:t>Selectivity</a:t>
            </a:r>
          </a:p>
          <a:p>
            <a:pPr marL="536575" indent="-355600"/>
            <a:r>
              <a:rPr lang="en-CA" sz="2200" dirty="0"/>
              <a:t>Length at first capture relative to L50</a:t>
            </a:r>
          </a:p>
          <a:p>
            <a:pPr marL="536575" indent="-355600"/>
            <a:r>
              <a:rPr lang="en-CA" sz="2200" dirty="0"/>
              <a:t>Length at full capture relative to L50</a:t>
            </a:r>
          </a:p>
          <a:p>
            <a:pPr marL="536575" indent="-355600"/>
            <a:r>
              <a:rPr lang="en-CA" sz="2200" dirty="0"/>
              <a:t>Selectivity at asymptotic length</a:t>
            </a:r>
          </a:p>
          <a:p>
            <a:pPr marL="180975" indent="0">
              <a:buNone/>
            </a:pPr>
            <a:endParaRPr lang="en-CA" sz="2200" dirty="0"/>
          </a:p>
          <a:p>
            <a:pPr marL="0" indent="0">
              <a:buNone/>
            </a:pPr>
            <a:r>
              <a:rPr lang="en-CA" sz="2200" dirty="0"/>
              <a:t>Coupled with the time-series quantities there are up to 330 possible data inputs to an indicator of a single species stock status (for example). </a:t>
            </a:r>
          </a:p>
          <a:p>
            <a:pPr marL="0" indent="0">
              <a:buNone/>
            </a:pPr>
            <a:endParaRPr lang="en-CA" sz="2200" dirty="0"/>
          </a:p>
          <a:p>
            <a:pPr marL="0" indent="0">
              <a:buNone/>
            </a:pPr>
            <a:endParaRPr lang="en-CA" sz="2200" dirty="0"/>
          </a:p>
        </p:txBody>
      </p:sp>
      <p:sp>
        <p:nvSpPr>
          <p:cNvPr id="4" name="Title 1">
            <a:extLst>
              <a:ext uri="{FF2B5EF4-FFF2-40B4-BE49-F238E27FC236}">
                <a16:creationId xmlns:a16="http://schemas.microsoft.com/office/drawing/2014/main" id="{DC6F808D-FAE7-AD1B-EE35-69656C8A883F}"/>
              </a:ext>
            </a:extLst>
          </p:cNvPr>
          <p:cNvSpPr txBox="1">
            <a:spLocks/>
          </p:cNvSpPr>
          <p:nvPr/>
        </p:nvSpPr>
        <p:spPr>
          <a:xfrm>
            <a:off x="473279" y="584214"/>
            <a:ext cx="10419825" cy="8419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t>4. Indicator data streams and quantities: species-specific life-history / fishery quantities</a:t>
            </a:r>
          </a:p>
        </p:txBody>
      </p:sp>
    </p:spTree>
    <p:extLst>
      <p:ext uri="{BB962C8B-B14F-4D97-AF65-F5344CB8AC3E}">
        <p14:creationId xmlns:p14="http://schemas.microsoft.com/office/powerpoint/2010/main" val="252478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399F-6838-04A1-81AC-55A64A63C7A4}"/>
              </a:ext>
            </a:extLst>
          </p:cNvPr>
          <p:cNvSpPr>
            <a:spLocks noGrp="1"/>
          </p:cNvSpPr>
          <p:nvPr>
            <p:ph type="title"/>
          </p:nvPr>
        </p:nvSpPr>
        <p:spPr>
          <a:xfrm>
            <a:off x="347444" y="88288"/>
            <a:ext cx="10515600" cy="1325563"/>
          </a:xfrm>
        </p:spPr>
        <p:txBody>
          <a:bodyPr>
            <a:normAutofit/>
          </a:bodyPr>
          <a:lstStyle/>
          <a:p>
            <a:r>
              <a:rPr lang="en-CA" sz="3400" dirty="0"/>
              <a:t>Spatial models</a:t>
            </a:r>
          </a:p>
        </p:txBody>
      </p:sp>
      <p:sp>
        <p:nvSpPr>
          <p:cNvPr id="5" name="TextBox 4">
            <a:extLst>
              <a:ext uri="{FF2B5EF4-FFF2-40B4-BE49-F238E27FC236}">
                <a16:creationId xmlns:a16="http://schemas.microsoft.com/office/drawing/2014/main" id="{4F5CF7E3-9B4B-F978-BF54-E4AAB79C513F}"/>
              </a:ext>
            </a:extLst>
          </p:cNvPr>
          <p:cNvSpPr txBox="1"/>
          <p:nvPr/>
        </p:nvSpPr>
        <p:spPr>
          <a:xfrm>
            <a:off x="523550" y="1638294"/>
            <a:ext cx="3886200" cy="2585323"/>
          </a:xfrm>
          <a:prstGeom prst="rect">
            <a:avLst/>
          </a:prstGeom>
          <a:noFill/>
        </p:spPr>
        <p:txBody>
          <a:bodyPr wrap="square" rtlCol="0">
            <a:spAutoFit/>
          </a:bodyPr>
          <a:lstStyle/>
          <a:p>
            <a:pPr marL="285750" indent="-285750">
              <a:buFontTx/>
              <a:buChar char="-"/>
            </a:pPr>
            <a:r>
              <a:rPr lang="en-CA" dirty="0"/>
              <a:t>What could the 5x5 Task II data tell us?</a:t>
            </a:r>
          </a:p>
          <a:p>
            <a:endParaRPr lang="en-CA" dirty="0"/>
          </a:p>
          <a:p>
            <a:r>
              <a:rPr lang="en-CA" dirty="0"/>
              <a:t>Investigated range (fraction) of annual 5 x 5 cells with nominal Japanese CPUE higher than half the historical mean level</a:t>
            </a:r>
          </a:p>
          <a:p>
            <a:endParaRPr lang="en-CA" dirty="0"/>
          </a:p>
          <a:p>
            <a:endParaRPr lang="en-CA" dirty="0"/>
          </a:p>
        </p:txBody>
      </p:sp>
      <p:pic>
        <p:nvPicPr>
          <p:cNvPr id="11" name="Picture 10">
            <a:extLst>
              <a:ext uri="{FF2B5EF4-FFF2-40B4-BE49-F238E27FC236}">
                <a16:creationId xmlns:a16="http://schemas.microsoft.com/office/drawing/2014/main" id="{BC068405-7186-871B-70AE-411D9BDC6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855" y="166255"/>
            <a:ext cx="7315200" cy="6400800"/>
          </a:xfrm>
          <a:prstGeom prst="rect">
            <a:avLst/>
          </a:prstGeom>
        </p:spPr>
      </p:pic>
    </p:spTree>
    <p:extLst>
      <p:ext uri="{BB962C8B-B14F-4D97-AF65-F5344CB8AC3E}">
        <p14:creationId xmlns:p14="http://schemas.microsoft.com/office/powerpoint/2010/main" val="81665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2991-3023-4DC3-DA88-8349F98949F1}"/>
              </a:ext>
            </a:extLst>
          </p:cNvPr>
          <p:cNvSpPr>
            <a:spLocks noGrp="1"/>
          </p:cNvSpPr>
          <p:nvPr>
            <p:ph type="title"/>
          </p:nvPr>
        </p:nvSpPr>
        <p:spPr>
          <a:xfrm>
            <a:off x="383796" y="198496"/>
            <a:ext cx="10515600" cy="763194"/>
          </a:xfrm>
        </p:spPr>
        <p:txBody>
          <a:bodyPr>
            <a:normAutofit/>
          </a:bodyPr>
          <a:lstStyle/>
          <a:p>
            <a:r>
              <a:rPr lang="en-CA" sz="3200" dirty="0"/>
              <a:t>5. Information content of data</a:t>
            </a:r>
          </a:p>
        </p:txBody>
      </p:sp>
      <p:pic>
        <p:nvPicPr>
          <p:cNvPr id="4" name="Picture 3">
            <a:extLst>
              <a:ext uri="{FF2B5EF4-FFF2-40B4-BE49-F238E27FC236}">
                <a16:creationId xmlns:a16="http://schemas.microsoft.com/office/drawing/2014/main" id="{95D482CA-16D9-A46B-24D3-4120CBF14E5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239" y="722604"/>
            <a:ext cx="4892108" cy="4084433"/>
          </a:xfrm>
          <a:prstGeom prst="rect">
            <a:avLst/>
          </a:prstGeom>
          <a:noFill/>
          <a:ln>
            <a:noFill/>
          </a:ln>
        </p:spPr>
      </p:pic>
      <p:pic>
        <p:nvPicPr>
          <p:cNvPr id="5" name="Picture 4">
            <a:extLst>
              <a:ext uri="{FF2B5EF4-FFF2-40B4-BE49-F238E27FC236}">
                <a16:creationId xmlns:a16="http://schemas.microsoft.com/office/drawing/2014/main" id="{C86387C3-5BD8-C9F4-CAA0-8FB5B872EC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833" y="700973"/>
            <a:ext cx="4933355" cy="4106064"/>
          </a:xfrm>
          <a:prstGeom prst="rect">
            <a:avLst/>
          </a:prstGeom>
          <a:noFill/>
          <a:ln>
            <a:noFill/>
          </a:ln>
        </p:spPr>
      </p:pic>
      <p:sp>
        <p:nvSpPr>
          <p:cNvPr id="6" name="TextBox 5">
            <a:extLst>
              <a:ext uri="{FF2B5EF4-FFF2-40B4-BE49-F238E27FC236}">
                <a16:creationId xmlns:a16="http://schemas.microsoft.com/office/drawing/2014/main" id="{3FAD378D-EA53-A026-044D-5DC8E25930E1}"/>
              </a:ext>
            </a:extLst>
          </p:cNvPr>
          <p:cNvSpPr txBox="1"/>
          <p:nvPr/>
        </p:nvSpPr>
        <p:spPr>
          <a:xfrm>
            <a:off x="632670" y="4978865"/>
            <a:ext cx="10843470" cy="1477328"/>
          </a:xfrm>
          <a:prstGeom prst="rect">
            <a:avLst/>
          </a:prstGeom>
          <a:noFill/>
        </p:spPr>
        <p:txBody>
          <a:bodyPr wrap="square" rtlCol="0">
            <a:spAutoFit/>
          </a:bodyPr>
          <a:lstStyle/>
          <a:p>
            <a:r>
              <a:rPr lang="en-US" dirty="0"/>
              <a:t>Predictive performance of a neural network fitted to true blue shark stock status (SSB / SSBMSY) using all data inputs (left panel) and all data inputs except CPUE time series and the spatial model (right panel). The plotted data are for a completely independent testing dataset of 1000 data points. The mean absolute error of the validation dataset is included in the top left of each panel. Plotted points are color coded according to the predicted categorical stock status defined by the horizontal lines at 0.5 and 1.0 SSB / SSBMSY. </a:t>
            </a:r>
            <a:endParaRPr lang="en-CA" dirty="0"/>
          </a:p>
        </p:txBody>
      </p:sp>
      <p:sp>
        <p:nvSpPr>
          <p:cNvPr id="3" name="Rectangle 2">
            <a:extLst>
              <a:ext uri="{FF2B5EF4-FFF2-40B4-BE49-F238E27FC236}">
                <a16:creationId xmlns:a16="http://schemas.microsoft.com/office/drawing/2014/main" id="{5F4EBB44-AE80-CB6D-683B-8EAD25B6BFB8}"/>
              </a:ext>
            </a:extLst>
          </p:cNvPr>
          <p:cNvSpPr/>
          <p:nvPr/>
        </p:nvSpPr>
        <p:spPr>
          <a:xfrm>
            <a:off x="5679347" y="833120"/>
            <a:ext cx="5471253" cy="40182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5691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F5E924-4037-A500-C2C4-B78E4A7A4CF4}"/>
              </a:ext>
            </a:extLst>
          </p:cNvPr>
          <p:cNvPicPr>
            <a:picLocks noChangeAspect="1"/>
          </p:cNvPicPr>
          <p:nvPr/>
        </p:nvPicPr>
        <p:blipFill rotWithShape="1">
          <a:blip r:embed="rId2"/>
          <a:srcRect t="71772" b="1"/>
          <a:stretch/>
        </p:blipFill>
        <p:spPr>
          <a:xfrm>
            <a:off x="3594683" y="3775046"/>
            <a:ext cx="8380603" cy="2859244"/>
          </a:xfrm>
          <a:prstGeom prst="rect">
            <a:avLst/>
          </a:prstGeom>
        </p:spPr>
      </p:pic>
      <p:sp>
        <p:nvSpPr>
          <p:cNvPr id="2" name="Title 1">
            <a:extLst>
              <a:ext uri="{FF2B5EF4-FFF2-40B4-BE49-F238E27FC236}">
                <a16:creationId xmlns:a16="http://schemas.microsoft.com/office/drawing/2014/main" id="{DB838A90-1205-82E5-BC08-4EFBE23B73B6}"/>
              </a:ext>
            </a:extLst>
          </p:cNvPr>
          <p:cNvSpPr>
            <a:spLocks noGrp="1"/>
          </p:cNvSpPr>
          <p:nvPr>
            <p:ph type="title"/>
          </p:nvPr>
        </p:nvSpPr>
        <p:spPr>
          <a:xfrm>
            <a:off x="418750" y="277042"/>
            <a:ext cx="10515600" cy="880640"/>
          </a:xfrm>
        </p:spPr>
        <p:txBody>
          <a:bodyPr>
            <a:normAutofit/>
          </a:bodyPr>
          <a:lstStyle/>
          <a:p>
            <a:r>
              <a:rPr lang="en-CA" sz="3200" dirty="0"/>
              <a:t>6. Next steps (Phase IV)</a:t>
            </a:r>
          </a:p>
        </p:txBody>
      </p:sp>
      <p:sp>
        <p:nvSpPr>
          <p:cNvPr id="3" name="Content Placeholder 2">
            <a:extLst>
              <a:ext uri="{FF2B5EF4-FFF2-40B4-BE49-F238E27FC236}">
                <a16:creationId xmlns:a16="http://schemas.microsoft.com/office/drawing/2014/main" id="{A32F5C62-B1F3-CFCB-7AEA-1AB8256CEC3B}"/>
              </a:ext>
            </a:extLst>
          </p:cNvPr>
          <p:cNvSpPr>
            <a:spLocks noGrp="1"/>
          </p:cNvSpPr>
          <p:nvPr>
            <p:ph idx="1"/>
          </p:nvPr>
        </p:nvSpPr>
        <p:spPr>
          <a:xfrm>
            <a:off x="582336" y="1157682"/>
            <a:ext cx="10902192" cy="4351338"/>
          </a:xfrm>
        </p:spPr>
        <p:txBody>
          <a:bodyPr>
            <a:normAutofit/>
          </a:bodyPr>
          <a:lstStyle/>
          <a:p>
            <a:r>
              <a:rPr lang="en-CA" sz="2400" dirty="0"/>
              <a:t>Make longline simulations that span a very wide range of exploitation / stock status</a:t>
            </a:r>
          </a:p>
          <a:p>
            <a:r>
              <a:rPr lang="en-CA" sz="2400" dirty="0"/>
              <a:t>Conduct robustness testing to time varying dynamics such as changing somatic growth, recruitment and natural mortality </a:t>
            </a:r>
          </a:p>
          <a:p>
            <a:r>
              <a:rPr lang="en-CA" sz="2400" dirty="0"/>
              <a:t>Consolidate existing indicators</a:t>
            </a:r>
          </a:p>
          <a:p>
            <a:r>
              <a:rPr lang="en-CA" sz="2400" dirty="0"/>
              <a:t>Develop new indicators &amp; test against stock assessments / by simulation</a:t>
            </a:r>
          </a:p>
          <a:p>
            <a:r>
              <a:rPr lang="en-CA" sz="2400" dirty="0"/>
              <a:t>Develop management procedures that use the indicators to modify management advice for secondary species</a:t>
            </a:r>
          </a:p>
        </p:txBody>
      </p:sp>
      <p:sp>
        <p:nvSpPr>
          <p:cNvPr id="5" name="TextBox 4">
            <a:extLst>
              <a:ext uri="{FF2B5EF4-FFF2-40B4-BE49-F238E27FC236}">
                <a16:creationId xmlns:a16="http://schemas.microsoft.com/office/drawing/2014/main" id="{B3342523-B52E-88B3-2861-352C1CB6A097}"/>
              </a:ext>
            </a:extLst>
          </p:cNvPr>
          <p:cNvSpPr txBox="1"/>
          <p:nvPr/>
        </p:nvSpPr>
        <p:spPr>
          <a:xfrm>
            <a:off x="582336" y="4018326"/>
            <a:ext cx="3113014" cy="2308324"/>
          </a:xfrm>
          <a:prstGeom prst="rect">
            <a:avLst/>
          </a:prstGeom>
          <a:noFill/>
        </p:spPr>
        <p:txBody>
          <a:bodyPr wrap="square" rtlCol="0">
            <a:spAutoFit/>
          </a:bodyPr>
          <a:lstStyle/>
          <a:p>
            <a:pPr marL="285750" indent="-285750">
              <a:buFont typeface="Arial" panose="020B0604020202020204" pitchFamily="34" charset="0"/>
              <a:buChar char="•"/>
            </a:pPr>
            <a:r>
              <a:rPr lang="en-CA" sz="2400" dirty="0"/>
              <a:t>Conduct a ‘mega simulation’ to generate datasets for a more general indicator approach. </a:t>
            </a:r>
          </a:p>
          <a:p>
            <a:endParaRPr lang="en-CA" sz="2400" dirty="0"/>
          </a:p>
        </p:txBody>
      </p:sp>
    </p:spTree>
    <p:extLst>
      <p:ext uri="{BB962C8B-B14F-4D97-AF65-F5344CB8AC3E}">
        <p14:creationId xmlns:p14="http://schemas.microsoft.com/office/powerpoint/2010/main" val="192065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01A1-81A2-6E95-4934-0221FD6C6D02}"/>
              </a:ext>
            </a:extLst>
          </p:cNvPr>
          <p:cNvSpPr>
            <a:spLocks noGrp="1"/>
          </p:cNvSpPr>
          <p:nvPr>
            <p:ph type="title"/>
          </p:nvPr>
        </p:nvSpPr>
        <p:spPr>
          <a:xfrm>
            <a:off x="792480" y="583565"/>
            <a:ext cx="10515600" cy="1325563"/>
          </a:xfrm>
        </p:spPr>
        <p:txBody>
          <a:bodyPr>
            <a:normAutofit/>
          </a:bodyPr>
          <a:lstStyle/>
          <a:p>
            <a:r>
              <a:rPr lang="en-CA" sz="3400" dirty="0"/>
              <a:t>7. Feedback required!</a:t>
            </a:r>
          </a:p>
        </p:txBody>
      </p:sp>
      <p:sp>
        <p:nvSpPr>
          <p:cNvPr id="3" name="Content Placeholder 2">
            <a:extLst>
              <a:ext uri="{FF2B5EF4-FFF2-40B4-BE49-F238E27FC236}">
                <a16:creationId xmlns:a16="http://schemas.microsoft.com/office/drawing/2014/main" id="{7E2C9E51-9E29-74A0-BD4C-897529930D45}"/>
              </a:ext>
            </a:extLst>
          </p:cNvPr>
          <p:cNvSpPr>
            <a:spLocks noGrp="1"/>
          </p:cNvSpPr>
          <p:nvPr>
            <p:ph idx="1"/>
          </p:nvPr>
        </p:nvSpPr>
        <p:spPr>
          <a:xfrm>
            <a:off x="1666241" y="2285249"/>
            <a:ext cx="8397240" cy="4351338"/>
          </a:xfrm>
        </p:spPr>
        <p:txBody>
          <a:bodyPr>
            <a:normAutofit/>
          </a:bodyPr>
          <a:lstStyle/>
          <a:p>
            <a:pPr marL="0" indent="0" algn="ctr">
              <a:buNone/>
            </a:pPr>
            <a:r>
              <a:rPr lang="en-CA" dirty="0"/>
              <a:t>Target Variables </a:t>
            </a:r>
          </a:p>
          <a:p>
            <a:pPr marL="0" indent="0" algn="ctr">
              <a:spcBef>
                <a:spcPts val="0"/>
              </a:spcBef>
              <a:spcAft>
                <a:spcPts val="2400"/>
              </a:spcAft>
              <a:buNone/>
            </a:pPr>
            <a:r>
              <a:rPr lang="en-CA" sz="2600" dirty="0">
                <a:solidFill>
                  <a:schemeClr val="tx1">
                    <a:lumMod val="50000"/>
                    <a:lumOff val="50000"/>
                  </a:schemeClr>
                </a:solidFill>
              </a:rPr>
              <a:t>E.g., SSB / SSBMSY</a:t>
            </a:r>
          </a:p>
          <a:p>
            <a:pPr marL="0" indent="0" algn="ctr">
              <a:buNone/>
            </a:pPr>
            <a:r>
              <a:rPr lang="en-CA" dirty="0"/>
              <a:t>Quantitative interpretations of target variables </a:t>
            </a:r>
          </a:p>
          <a:p>
            <a:pPr marL="0" indent="0" algn="ctr">
              <a:spcBef>
                <a:spcPts val="0"/>
              </a:spcBef>
              <a:spcAft>
                <a:spcPts val="2400"/>
              </a:spcAft>
              <a:buNone/>
            </a:pPr>
            <a:r>
              <a:rPr lang="en-CA" sz="2600" dirty="0">
                <a:solidFill>
                  <a:schemeClr val="tx1">
                    <a:lumMod val="50000"/>
                    <a:lumOff val="50000"/>
                  </a:schemeClr>
                </a:solidFill>
              </a:rPr>
              <a:t>E.g., SSB / SSBMSY &lt; 0.5</a:t>
            </a:r>
          </a:p>
          <a:p>
            <a:pPr marL="0" indent="0" algn="ctr">
              <a:buNone/>
            </a:pPr>
            <a:r>
              <a:rPr lang="en-CA" dirty="0"/>
              <a:t>Input data archetypes </a:t>
            </a:r>
          </a:p>
          <a:p>
            <a:pPr marL="0" indent="0" algn="ctr">
              <a:spcBef>
                <a:spcPts val="0"/>
              </a:spcBef>
              <a:spcAft>
                <a:spcPts val="2400"/>
              </a:spcAft>
              <a:buNone/>
            </a:pPr>
            <a:r>
              <a:rPr lang="en-CA" sz="2600" dirty="0">
                <a:solidFill>
                  <a:schemeClr val="tx1">
                    <a:lumMod val="50000"/>
                    <a:lumOff val="50000"/>
                  </a:schemeClr>
                </a:solidFill>
              </a:rPr>
              <a:t>E.g., catch only, catch &amp; length, catch &amp; effort &amp; length</a:t>
            </a:r>
          </a:p>
        </p:txBody>
      </p:sp>
    </p:spTree>
    <p:extLst>
      <p:ext uri="{BB962C8B-B14F-4D97-AF65-F5344CB8AC3E}">
        <p14:creationId xmlns:p14="http://schemas.microsoft.com/office/powerpoint/2010/main" val="1786098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BD6E-3947-F5EB-3AB7-7AF89713BB6A}"/>
              </a:ext>
            </a:extLst>
          </p:cNvPr>
          <p:cNvSpPr>
            <a:spLocks noGrp="1"/>
          </p:cNvSpPr>
          <p:nvPr>
            <p:ph type="title"/>
          </p:nvPr>
        </p:nvSpPr>
        <p:spPr/>
        <p:txBody>
          <a:bodyPr/>
          <a:lstStyle/>
          <a:p>
            <a:pPr algn="ctr"/>
            <a:r>
              <a:rPr lang="en-CA" dirty="0"/>
              <a:t>Acknowledgements</a:t>
            </a:r>
          </a:p>
        </p:txBody>
      </p:sp>
      <p:sp>
        <p:nvSpPr>
          <p:cNvPr id="3" name="Content Placeholder 2">
            <a:extLst>
              <a:ext uri="{FF2B5EF4-FFF2-40B4-BE49-F238E27FC236}">
                <a16:creationId xmlns:a16="http://schemas.microsoft.com/office/drawing/2014/main" id="{8886221D-428D-6BEE-59E9-4742B01F1133}"/>
              </a:ext>
            </a:extLst>
          </p:cNvPr>
          <p:cNvSpPr>
            <a:spLocks noGrp="1"/>
          </p:cNvSpPr>
          <p:nvPr>
            <p:ph idx="1"/>
          </p:nvPr>
        </p:nvSpPr>
        <p:spPr>
          <a:xfrm>
            <a:off x="892729" y="1994729"/>
            <a:ext cx="10515600" cy="4351338"/>
          </a:xfrm>
        </p:spPr>
        <p:txBody>
          <a:bodyPr>
            <a:normAutofit/>
          </a:bodyPr>
          <a:lstStyle/>
          <a:p>
            <a:pPr marL="0" indent="0" algn="ctr">
              <a:lnSpc>
                <a:spcPct val="107000"/>
              </a:lnSpc>
              <a:spcAft>
                <a:spcPts val="1800"/>
              </a:spcAft>
              <a:buNone/>
            </a:pPr>
            <a:r>
              <a:rPr lang="en-ZA" sz="2400" dirty="0">
                <a:solidFill>
                  <a:srgbClr val="000000"/>
                </a:solidFill>
                <a:latin typeface="Arial" panose="020B0604020202020204" pitchFamily="34" charset="0"/>
                <a:ea typeface="Yu Mincho" panose="02020400000000000000" pitchFamily="18" charset="-128"/>
                <a:cs typeface="Arial" panose="020B0604020202020204" pitchFamily="34" charset="0"/>
              </a:rPr>
              <a:t>EcoTest is funded by ICCAT as part of a commitment to the Global Environmental Facility (GEF) Common Oceans ABNJ Tuna Project Fund.</a:t>
            </a:r>
          </a:p>
          <a:p>
            <a:pPr marL="0" indent="0" algn="ctr">
              <a:lnSpc>
                <a:spcPct val="107000"/>
              </a:lnSpc>
              <a:spcAft>
                <a:spcPts val="1800"/>
              </a:spcAft>
              <a:buNone/>
            </a:pPr>
            <a:r>
              <a:rPr lang="en-ZA" sz="240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Many thanks to The Ocean Foundation for funding Phases I and II of the EcoTest framework. </a:t>
            </a:r>
          </a:p>
          <a:p>
            <a:pPr marL="0" indent="0" algn="ctr">
              <a:lnSpc>
                <a:spcPct val="107000"/>
              </a:lnSpc>
              <a:spcAft>
                <a:spcPts val="1800"/>
              </a:spcAft>
              <a:buNone/>
            </a:pPr>
            <a:r>
              <a:rPr lang="en-ZA" sz="240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Thanks to Adrian Hordyk and Alex Hanke for their helpful comments on an earlier version of the framework.   </a:t>
            </a:r>
            <a:endParaRPr lang="en-CA" sz="2400" dirty="0">
              <a:effectLst/>
              <a:latin typeface="Arial" panose="020B0604020202020204" pitchFamily="34" charset="0"/>
              <a:ea typeface="Yu Mincho" panose="02020400000000000000" pitchFamily="18" charset="-128"/>
              <a:cs typeface="Arial" panose="020B0604020202020204" pitchFamily="34" charset="0"/>
            </a:endParaRPr>
          </a:p>
          <a:p>
            <a:pPr marL="0" indent="0" algn="ctr">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01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BA9D-9F17-A32C-D028-E9F296CCD6C3}"/>
              </a:ext>
            </a:extLst>
          </p:cNvPr>
          <p:cNvSpPr>
            <a:spLocks noGrp="1"/>
          </p:cNvSpPr>
          <p:nvPr>
            <p:ph type="title"/>
          </p:nvPr>
        </p:nvSpPr>
        <p:spPr/>
        <p:txBody>
          <a:bodyPr>
            <a:normAutofit/>
          </a:bodyPr>
          <a:lstStyle/>
          <a:p>
            <a:r>
              <a:rPr lang="en-CA" sz="3200" dirty="0"/>
              <a:t>Contents</a:t>
            </a:r>
          </a:p>
        </p:txBody>
      </p:sp>
      <p:sp>
        <p:nvSpPr>
          <p:cNvPr id="3" name="Content Placeholder 2">
            <a:extLst>
              <a:ext uri="{FF2B5EF4-FFF2-40B4-BE49-F238E27FC236}">
                <a16:creationId xmlns:a16="http://schemas.microsoft.com/office/drawing/2014/main" id="{C57CE47B-685D-77E0-277C-6DEF47BA8767}"/>
              </a:ext>
            </a:extLst>
          </p:cNvPr>
          <p:cNvSpPr>
            <a:spLocks noGrp="1"/>
          </p:cNvSpPr>
          <p:nvPr>
            <p:ph idx="1"/>
          </p:nvPr>
        </p:nvSpPr>
        <p:spPr>
          <a:xfrm>
            <a:off x="838200" y="1825625"/>
            <a:ext cx="10515600" cy="4351338"/>
          </a:xfrm>
        </p:spPr>
        <p:txBody>
          <a:bodyPr>
            <a:normAutofit/>
          </a:bodyPr>
          <a:lstStyle/>
          <a:p>
            <a:pPr marL="514350" indent="-514350">
              <a:spcAft>
                <a:spcPts val="600"/>
              </a:spcAft>
              <a:buFont typeface="+mj-lt"/>
              <a:buAutoNum type="arabicPeriod"/>
            </a:pPr>
            <a:r>
              <a:rPr lang="en-CA" sz="2400" dirty="0"/>
              <a:t>Priorities for the testing and developing ecosystem indicators for secondary species</a:t>
            </a:r>
          </a:p>
          <a:p>
            <a:pPr marL="514350" indent="-514350">
              <a:spcAft>
                <a:spcPts val="600"/>
              </a:spcAft>
              <a:buFont typeface="+mj-lt"/>
              <a:buAutoNum type="arabicPeriod"/>
            </a:pPr>
            <a:r>
              <a:rPr lang="en-CA" sz="2400" dirty="0"/>
              <a:t>The EcoTest framework</a:t>
            </a:r>
          </a:p>
          <a:p>
            <a:pPr marL="514350" indent="-514350">
              <a:spcAft>
                <a:spcPts val="600"/>
              </a:spcAft>
              <a:buFont typeface="+mj-lt"/>
              <a:buAutoNum type="arabicPeriod"/>
            </a:pPr>
            <a:r>
              <a:rPr lang="en-CA" sz="2400" dirty="0"/>
              <a:t>Data archetypes for secondary species</a:t>
            </a:r>
          </a:p>
          <a:p>
            <a:pPr marL="514350" indent="-514350">
              <a:spcAft>
                <a:spcPts val="600"/>
              </a:spcAft>
              <a:buFont typeface="+mj-lt"/>
              <a:buAutoNum type="arabicPeriod"/>
            </a:pPr>
            <a:r>
              <a:rPr lang="en-CA" sz="2400" dirty="0"/>
              <a:t>Indicator data streams and quantities</a:t>
            </a:r>
          </a:p>
          <a:p>
            <a:pPr marL="514350" indent="-514350">
              <a:spcAft>
                <a:spcPts val="600"/>
              </a:spcAft>
              <a:buFont typeface="+mj-lt"/>
              <a:buAutoNum type="arabicPeriod"/>
            </a:pPr>
            <a:r>
              <a:rPr lang="en-CA" sz="2400" dirty="0"/>
              <a:t>Information content of data</a:t>
            </a:r>
          </a:p>
          <a:p>
            <a:pPr marL="514350" indent="-514350">
              <a:spcAft>
                <a:spcPts val="600"/>
              </a:spcAft>
              <a:buFont typeface="+mj-lt"/>
              <a:buAutoNum type="arabicPeriod"/>
            </a:pPr>
            <a:r>
              <a:rPr lang="en-CA" sz="2400" dirty="0"/>
              <a:t>Next steps</a:t>
            </a:r>
          </a:p>
          <a:p>
            <a:pPr marL="514350" indent="-514350">
              <a:spcAft>
                <a:spcPts val="600"/>
              </a:spcAft>
              <a:buFont typeface="+mj-lt"/>
              <a:buAutoNum type="arabicPeriod"/>
            </a:pPr>
            <a:r>
              <a:rPr lang="en-CA" sz="2400" dirty="0"/>
              <a:t>Feedback required!</a:t>
            </a:r>
          </a:p>
          <a:p>
            <a:pPr marL="514350" indent="-514350">
              <a:buFont typeface="+mj-lt"/>
              <a:buAutoNum type="arabicPeriod"/>
            </a:pPr>
            <a:endParaRPr lang="en-CA" sz="2400" dirty="0"/>
          </a:p>
        </p:txBody>
      </p:sp>
    </p:spTree>
    <p:extLst>
      <p:ext uri="{BB962C8B-B14F-4D97-AF65-F5344CB8AC3E}">
        <p14:creationId xmlns:p14="http://schemas.microsoft.com/office/powerpoint/2010/main" val="279714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A331-B21B-5898-CBC8-605E26703E6F}"/>
              </a:ext>
            </a:extLst>
          </p:cNvPr>
          <p:cNvSpPr>
            <a:spLocks noGrp="1"/>
          </p:cNvSpPr>
          <p:nvPr>
            <p:ph type="title"/>
          </p:nvPr>
        </p:nvSpPr>
        <p:spPr>
          <a:xfrm>
            <a:off x="427838" y="293615"/>
            <a:ext cx="10796631" cy="930974"/>
          </a:xfrm>
        </p:spPr>
        <p:txBody>
          <a:bodyPr>
            <a:normAutofit/>
          </a:bodyPr>
          <a:lstStyle/>
          <a:p>
            <a:r>
              <a:rPr lang="en-CA" sz="3000" dirty="0"/>
              <a:t>1. Priorities for the testing and developing ecosystem indicators for secondary species</a:t>
            </a:r>
          </a:p>
        </p:txBody>
      </p:sp>
      <p:sp>
        <p:nvSpPr>
          <p:cNvPr id="3" name="Content Placeholder 2">
            <a:extLst>
              <a:ext uri="{FF2B5EF4-FFF2-40B4-BE49-F238E27FC236}">
                <a16:creationId xmlns:a16="http://schemas.microsoft.com/office/drawing/2014/main" id="{34A89D71-4EEC-A36E-3F6D-3AE23CF1C294}"/>
              </a:ext>
            </a:extLst>
          </p:cNvPr>
          <p:cNvSpPr>
            <a:spLocks noGrp="1"/>
          </p:cNvSpPr>
          <p:nvPr>
            <p:ph idx="1"/>
          </p:nvPr>
        </p:nvSpPr>
        <p:spPr>
          <a:xfrm>
            <a:off x="750813" y="1476462"/>
            <a:ext cx="10796631" cy="5146646"/>
          </a:xfrm>
        </p:spPr>
        <p:txBody>
          <a:bodyPr>
            <a:normAutofit fontScale="92500" lnSpcReduction="10000"/>
          </a:bodyPr>
          <a:lstStyle/>
          <a:p>
            <a:pPr marL="0" indent="0">
              <a:buNone/>
            </a:pPr>
            <a:r>
              <a:rPr lang="en-CA" sz="2200" dirty="0">
                <a:solidFill>
                  <a:srgbClr val="FF0000"/>
                </a:solidFill>
              </a:rPr>
              <a:t>Priority 1: Identify Target Variable </a:t>
            </a:r>
            <a:r>
              <a:rPr lang="en-CA" sz="2200" dirty="0"/>
              <a:t>(objective of indicators – what do you care about?), for example: </a:t>
            </a:r>
          </a:p>
          <a:p>
            <a:pPr marL="536575" indent="-268288"/>
            <a:r>
              <a:rPr lang="en-CA" sz="2200" dirty="0"/>
              <a:t>SSB / SSBMSY aka ‘</a:t>
            </a:r>
            <a:r>
              <a:rPr lang="en-CA" sz="2200" dirty="0" err="1"/>
              <a:t>Brel</a:t>
            </a:r>
            <a:r>
              <a:rPr lang="en-CA" sz="2200" dirty="0"/>
              <a:t>’(overfished / underfished) </a:t>
            </a:r>
          </a:p>
          <a:p>
            <a:pPr marL="536575" indent="-268288"/>
            <a:r>
              <a:rPr lang="en-CA" sz="2200" dirty="0"/>
              <a:t>F / FMSY (underfishing / overfishing)</a:t>
            </a:r>
          </a:p>
          <a:p>
            <a:pPr marL="536575" indent="-268288"/>
            <a:r>
              <a:rPr lang="en-CA" sz="2200" dirty="0" err="1"/>
              <a:t>Brel</a:t>
            </a:r>
            <a:r>
              <a:rPr lang="en-CA" sz="2200" dirty="0"/>
              <a:t> relative to mean of other species (relative stock level)</a:t>
            </a:r>
          </a:p>
          <a:p>
            <a:pPr marL="536575" indent="-268288"/>
            <a:r>
              <a:rPr lang="en-CA" sz="2200" dirty="0" err="1"/>
              <a:t>Frel</a:t>
            </a:r>
            <a:r>
              <a:rPr lang="en-CA" sz="2200" dirty="0"/>
              <a:t> relative to other species (relative overfishing)</a:t>
            </a:r>
          </a:p>
          <a:p>
            <a:pPr marL="536575" indent="-268288"/>
            <a:r>
              <a:rPr lang="en-CA" sz="2200" dirty="0"/>
              <a:t>SSB trend in recent years</a:t>
            </a:r>
          </a:p>
          <a:p>
            <a:pPr marL="0" indent="0">
              <a:spcBef>
                <a:spcPts val="2400"/>
              </a:spcBef>
              <a:buNone/>
            </a:pPr>
            <a:r>
              <a:rPr lang="en-CA" sz="2200" dirty="0">
                <a:solidFill>
                  <a:srgbClr val="FF0000"/>
                </a:solidFill>
              </a:rPr>
              <a:t>Priority 2: Quantitative interpretation of Target Variable</a:t>
            </a:r>
            <a:r>
              <a:rPr lang="en-CA" sz="2200" dirty="0"/>
              <a:t> (what should an indicator reliably identify?), for example:</a:t>
            </a:r>
          </a:p>
          <a:p>
            <a:pPr marL="536575" indent="-268288"/>
            <a:r>
              <a:rPr lang="en-CA" sz="2200" dirty="0" err="1"/>
              <a:t>Brel</a:t>
            </a:r>
            <a:r>
              <a:rPr lang="en-CA" sz="2200" dirty="0"/>
              <a:t> &lt; 0.5 is undesirable, </a:t>
            </a:r>
            <a:r>
              <a:rPr lang="en-CA" sz="2200" dirty="0" err="1"/>
              <a:t>Brel</a:t>
            </a:r>
            <a:r>
              <a:rPr lang="en-CA" sz="2200" dirty="0"/>
              <a:t> &gt; 1 is desirable</a:t>
            </a:r>
          </a:p>
          <a:p>
            <a:pPr marL="536575" indent="-268288"/>
            <a:r>
              <a:rPr lang="en-CA" sz="2200" dirty="0" err="1"/>
              <a:t>Frel</a:t>
            </a:r>
            <a:r>
              <a:rPr lang="en-CA" sz="2200" dirty="0"/>
              <a:t> &gt; 1 is undesirable, </a:t>
            </a:r>
            <a:r>
              <a:rPr lang="en-CA" sz="2200" dirty="0" err="1"/>
              <a:t>Frel</a:t>
            </a:r>
            <a:r>
              <a:rPr lang="en-CA" sz="2200" dirty="0"/>
              <a:t> &lt; 1 is desirable</a:t>
            </a:r>
          </a:p>
          <a:p>
            <a:pPr marL="266700" indent="-266700">
              <a:buNone/>
            </a:pPr>
            <a:endParaRPr lang="en-CA" sz="2200" dirty="0"/>
          </a:p>
          <a:p>
            <a:pPr marL="266700" indent="-266700">
              <a:lnSpc>
                <a:spcPct val="120000"/>
              </a:lnSpc>
              <a:buNone/>
            </a:pPr>
            <a:r>
              <a:rPr lang="en-CA" sz="2200" u="sng" dirty="0"/>
              <a:t>Without a clearly stated Target Variable and an interpretation of that Target Variable it is not possible to evaluate or design ecosystem indicators for secondary species, and hence make progress. </a:t>
            </a:r>
          </a:p>
          <a:p>
            <a:pPr marL="268287" indent="0">
              <a:buNone/>
            </a:pPr>
            <a:endParaRPr lang="en-CA" sz="2200" dirty="0"/>
          </a:p>
          <a:p>
            <a:pPr marL="268287" indent="0">
              <a:buNone/>
            </a:pPr>
            <a:endParaRPr lang="en-CA" sz="2200" dirty="0"/>
          </a:p>
          <a:p>
            <a:pPr marL="0" indent="0">
              <a:buNone/>
            </a:pPr>
            <a:endParaRPr lang="en-CA" sz="2200" dirty="0"/>
          </a:p>
          <a:p>
            <a:pPr marL="0" indent="0">
              <a:buNone/>
            </a:pPr>
            <a:endParaRPr lang="en-CA" dirty="0"/>
          </a:p>
        </p:txBody>
      </p:sp>
    </p:spTree>
    <p:extLst>
      <p:ext uri="{BB962C8B-B14F-4D97-AF65-F5344CB8AC3E}">
        <p14:creationId xmlns:p14="http://schemas.microsoft.com/office/powerpoint/2010/main" val="42160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7DBEEA-E265-0230-F620-781BDD0B9161}"/>
              </a:ext>
            </a:extLst>
          </p:cNvPr>
          <p:cNvPicPr>
            <a:picLocks noChangeAspect="1"/>
          </p:cNvPicPr>
          <p:nvPr/>
        </p:nvPicPr>
        <p:blipFill rotWithShape="1">
          <a:blip r:embed="rId2"/>
          <a:srcRect t="871" b="53766"/>
          <a:stretch/>
        </p:blipFill>
        <p:spPr>
          <a:xfrm>
            <a:off x="874285" y="986722"/>
            <a:ext cx="9928905" cy="5224667"/>
          </a:xfrm>
          <a:prstGeom prst="rect">
            <a:avLst/>
          </a:prstGeom>
        </p:spPr>
      </p:pic>
      <p:sp>
        <p:nvSpPr>
          <p:cNvPr id="6" name="TextBox 5">
            <a:extLst>
              <a:ext uri="{FF2B5EF4-FFF2-40B4-BE49-F238E27FC236}">
                <a16:creationId xmlns:a16="http://schemas.microsoft.com/office/drawing/2014/main" id="{C6697F5A-BA1A-F99A-705A-8D7833914E0C}"/>
              </a:ext>
            </a:extLst>
          </p:cNvPr>
          <p:cNvSpPr txBox="1"/>
          <p:nvPr/>
        </p:nvSpPr>
        <p:spPr>
          <a:xfrm>
            <a:off x="364921" y="255864"/>
            <a:ext cx="4639112" cy="523220"/>
          </a:xfrm>
          <a:prstGeom prst="rect">
            <a:avLst/>
          </a:prstGeom>
          <a:noFill/>
        </p:spPr>
        <p:txBody>
          <a:bodyPr wrap="square" rtlCol="0">
            <a:spAutoFit/>
          </a:bodyPr>
          <a:lstStyle/>
          <a:p>
            <a:r>
              <a:rPr lang="en-CA" sz="2800" dirty="0"/>
              <a:t>2. The EcoTest Framework</a:t>
            </a:r>
          </a:p>
        </p:txBody>
      </p:sp>
      <p:sp>
        <p:nvSpPr>
          <p:cNvPr id="7" name="TextBox 6">
            <a:extLst>
              <a:ext uri="{FF2B5EF4-FFF2-40B4-BE49-F238E27FC236}">
                <a16:creationId xmlns:a16="http://schemas.microsoft.com/office/drawing/2014/main" id="{6D4F1093-0012-FDEF-7C21-74404303B1E8}"/>
              </a:ext>
            </a:extLst>
          </p:cNvPr>
          <p:cNvSpPr txBox="1"/>
          <p:nvPr/>
        </p:nvSpPr>
        <p:spPr>
          <a:xfrm>
            <a:off x="6096000" y="6274307"/>
            <a:ext cx="5625785" cy="430887"/>
          </a:xfrm>
          <a:prstGeom prst="rect">
            <a:avLst/>
          </a:prstGeom>
          <a:noFill/>
        </p:spPr>
        <p:txBody>
          <a:bodyPr wrap="square" rtlCol="0">
            <a:spAutoFit/>
          </a:bodyPr>
          <a:lstStyle/>
          <a:p>
            <a:pPr algn="r"/>
            <a:r>
              <a:rPr lang="en-CA" sz="2200" dirty="0"/>
              <a:t>Huynh et al. SCRS/2022/106</a:t>
            </a:r>
          </a:p>
        </p:txBody>
      </p:sp>
      <p:sp>
        <p:nvSpPr>
          <p:cNvPr id="2" name="Rectangle 1">
            <a:extLst>
              <a:ext uri="{FF2B5EF4-FFF2-40B4-BE49-F238E27FC236}">
                <a16:creationId xmlns:a16="http://schemas.microsoft.com/office/drawing/2014/main" id="{53D172F6-6510-F851-5EB3-71AC05CCEDAC}"/>
              </a:ext>
            </a:extLst>
          </p:cNvPr>
          <p:cNvSpPr/>
          <p:nvPr/>
        </p:nvSpPr>
        <p:spPr>
          <a:xfrm>
            <a:off x="874285" y="3230880"/>
            <a:ext cx="10804635" cy="3103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385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F3C850-3AAD-5C6D-1CA2-AFDE77D5A5F1}"/>
              </a:ext>
            </a:extLst>
          </p:cNvPr>
          <p:cNvPicPr>
            <a:picLocks noGrp="1" noChangeAspect="1"/>
          </p:cNvPicPr>
          <p:nvPr>
            <p:ph idx="1"/>
          </p:nvPr>
        </p:nvPicPr>
        <p:blipFill rotWithShape="1">
          <a:blip r:embed="rId2"/>
          <a:srcRect t="47247"/>
          <a:stretch/>
        </p:blipFill>
        <p:spPr>
          <a:xfrm>
            <a:off x="1621738" y="1004998"/>
            <a:ext cx="9019698" cy="5516041"/>
          </a:xfrm>
          <a:prstGeom prst="rect">
            <a:avLst/>
          </a:prstGeom>
        </p:spPr>
      </p:pic>
      <p:sp>
        <p:nvSpPr>
          <p:cNvPr id="5" name="TextBox 4">
            <a:extLst>
              <a:ext uri="{FF2B5EF4-FFF2-40B4-BE49-F238E27FC236}">
                <a16:creationId xmlns:a16="http://schemas.microsoft.com/office/drawing/2014/main" id="{806F8921-DFCD-EB9D-6F9F-CE303A15A9C1}"/>
              </a:ext>
            </a:extLst>
          </p:cNvPr>
          <p:cNvSpPr txBox="1"/>
          <p:nvPr/>
        </p:nvSpPr>
        <p:spPr>
          <a:xfrm>
            <a:off x="364921" y="255864"/>
            <a:ext cx="4639112" cy="523220"/>
          </a:xfrm>
          <a:prstGeom prst="rect">
            <a:avLst/>
          </a:prstGeom>
          <a:noFill/>
        </p:spPr>
        <p:txBody>
          <a:bodyPr wrap="square" rtlCol="0">
            <a:spAutoFit/>
          </a:bodyPr>
          <a:lstStyle/>
          <a:p>
            <a:r>
              <a:rPr lang="en-CA" sz="2800" dirty="0"/>
              <a:t>2. The EcoTest Framework</a:t>
            </a:r>
          </a:p>
        </p:txBody>
      </p:sp>
      <p:sp>
        <p:nvSpPr>
          <p:cNvPr id="2" name="Rectangle 1">
            <a:extLst>
              <a:ext uri="{FF2B5EF4-FFF2-40B4-BE49-F238E27FC236}">
                <a16:creationId xmlns:a16="http://schemas.microsoft.com/office/drawing/2014/main" id="{0ACC7E68-CFE0-488D-67B0-51A0D40B0035}"/>
              </a:ext>
            </a:extLst>
          </p:cNvPr>
          <p:cNvSpPr/>
          <p:nvPr/>
        </p:nvSpPr>
        <p:spPr>
          <a:xfrm>
            <a:off x="904765" y="3469640"/>
            <a:ext cx="10804635" cy="313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402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DA3CA-55A5-0FD3-5150-9EB31617E9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152" y="1840293"/>
            <a:ext cx="7333969" cy="3922944"/>
          </a:xfrm>
          <a:prstGeom prst="rect">
            <a:avLst/>
          </a:prstGeom>
          <a:noFill/>
          <a:ln>
            <a:noFill/>
          </a:ln>
        </p:spPr>
      </p:pic>
      <p:sp>
        <p:nvSpPr>
          <p:cNvPr id="5" name="TextBox 4">
            <a:extLst>
              <a:ext uri="{FF2B5EF4-FFF2-40B4-BE49-F238E27FC236}">
                <a16:creationId xmlns:a16="http://schemas.microsoft.com/office/drawing/2014/main" id="{DFFD0CD5-0035-EAFE-4875-A19EE847339B}"/>
              </a:ext>
            </a:extLst>
          </p:cNvPr>
          <p:cNvSpPr txBox="1"/>
          <p:nvPr/>
        </p:nvSpPr>
        <p:spPr>
          <a:xfrm>
            <a:off x="364920" y="255864"/>
            <a:ext cx="10251347" cy="523220"/>
          </a:xfrm>
          <a:prstGeom prst="rect">
            <a:avLst/>
          </a:prstGeom>
          <a:noFill/>
        </p:spPr>
        <p:txBody>
          <a:bodyPr wrap="square" rtlCol="0">
            <a:spAutoFit/>
          </a:bodyPr>
          <a:lstStyle/>
          <a:p>
            <a:r>
              <a:rPr lang="en-CA" sz="2800" dirty="0"/>
              <a:t>2. The EcoTest Framework: the North Atlantic longline case study</a:t>
            </a:r>
          </a:p>
        </p:txBody>
      </p:sp>
      <p:pic>
        <p:nvPicPr>
          <p:cNvPr id="6" name="Picture 5">
            <a:extLst>
              <a:ext uri="{FF2B5EF4-FFF2-40B4-BE49-F238E27FC236}">
                <a16:creationId xmlns:a16="http://schemas.microsoft.com/office/drawing/2014/main" id="{81E87091-F891-B0BC-0AD6-3CA8E3A4B80A}"/>
              </a:ext>
            </a:extLst>
          </p:cNvPr>
          <p:cNvPicPr>
            <a:picLocks noChangeAspect="1"/>
          </p:cNvPicPr>
          <p:nvPr/>
        </p:nvPicPr>
        <p:blipFill>
          <a:blip r:embed="rId3"/>
          <a:stretch>
            <a:fillRect/>
          </a:stretch>
        </p:blipFill>
        <p:spPr>
          <a:xfrm>
            <a:off x="7623501" y="1166070"/>
            <a:ext cx="4527953" cy="5436066"/>
          </a:xfrm>
          <a:prstGeom prst="rect">
            <a:avLst/>
          </a:prstGeom>
        </p:spPr>
      </p:pic>
      <p:sp>
        <p:nvSpPr>
          <p:cNvPr id="7" name="TextBox 6">
            <a:extLst>
              <a:ext uri="{FF2B5EF4-FFF2-40B4-BE49-F238E27FC236}">
                <a16:creationId xmlns:a16="http://schemas.microsoft.com/office/drawing/2014/main" id="{754368E5-1FC2-597A-88A1-048B994B67C6}"/>
              </a:ext>
            </a:extLst>
          </p:cNvPr>
          <p:cNvSpPr txBox="1"/>
          <p:nvPr/>
        </p:nvSpPr>
        <p:spPr>
          <a:xfrm>
            <a:off x="641758" y="1048624"/>
            <a:ext cx="3007453" cy="492443"/>
          </a:xfrm>
          <a:prstGeom prst="rect">
            <a:avLst/>
          </a:prstGeom>
          <a:noFill/>
        </p:spPr>
        <p:txBody>
          <a:bodyPr wrap="square" rtlCol="0">
            <a:spAutoFit/>
          </a:bodyPr>
          <a:lstStyle/>
          <a:p>
            <a:r>
              <a:rPr lang="en-CA" sz="2600" dirty="0"/>
              <a:t>Phases I and II: </a:t>
            </a:r>
          </a:p>
        </p:txBody>
      </p:sp>
    </p:spTree>
    <p:extLst>
      <p:ext uri="{BB962C8B-B14F-4D97-AF65-F5344CB8AC3E}">
        <p14:creationId xmlns:p14="http://schemas.microsoft.com/office/powerpoint/2010/main" val="3793978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B96E47-103C-5744-54E4-E877A36F6BEA}"/>
              </a:ext>
            </a:extLst>
          </p:cNvPr>
          <p:cNvSpPr>
            <a:spLocks noGrp="1"/>
          </p:cNvSpPr>
          <p:nvPr>
            <p:ph idx="1"/>
          </p:nvPr>
        </p:nvSpPr>
        <p:spPr>
          <a:xfrm>
            <a:off x="677877" y="1556151"/>
            <a:ext cx="10515600" cy="4470314"/>
          </a:xfrm>
        </p:spPr>
        <p:txBody>
          <a:bodyPr>
            <a:normAutofit lnSpcReduction="10000"/>
          </a:bodyPr>
          <a:lstStyle/>
          <a:p>
            <a:pPr marL="0" indent="0">
              <a:spcAft>
                <a:spcPts val="600"/>
              </a:spcAft>
              <a:buNone/>
            </a:pPr>
            <a:r>
              <a:rPr lang="en-CA" sz="2600" dirty="0"/>
              <a:t>Phase III</a:t>
            </a:r>
          </a:p>
          <a:p>
            <a:pPr>
              <a:spcAft>
                <a:spcPts val="600"/>
              </a:spcAft>
            </a:pPr>
            <a:r>
              <a:rPr lang="en-CA" sz="2400" dirty="0"/>
              <a:t>Project various exploitation rate scenarios to generate posterior predictive data for all six species (Primary: swordfish, bigeye. Secondary: blue marlin, white marlin, blue shark, shortfin mako shark)</a:t>
            </a:r>
          </a:p>
          <a:p>
            <a:pPr>
              <a:spcAft>
                <a:spcPts val="600"/>
              </a:spcAft>
            </a:pPr>
            <a:r>
              <a:rPr lang="en-CA" sz="2400" dirty="0"/>
              <a:t>Posterior predictive data could include, catch (slope, current level relative to historical, correlations among species catches, ratios among species), length compositions, catch per unit effort, etc. </a:t>
            </a:r>
          </a:p>
          <a:p>
            <a:pPr>
              <a:spcAft>
                <a:spcPts val="600"/>
              </a:spcAft>
            </a:pPr>
            <a:r>
              <a:rPr lang="en-CA" sz="2400" dirty="0"/>
              <a:t>Can evaluate data types for information content with regard to target variables (stock status, overfishing, trends are simulated / known). </a:t>
            </a:r>
          </a:p>
          <a:p>
            <a:pPr>
              <a:spcAft>
                <a:spcPts val="600"/>
              </a:spcAft>
            </a:pPr>
            <a:r>
              <a:rPr lang="en-CA" sz="2400" dirty="0"/>
              <a:t>Flexible indicator systems such as artificial neural networks can be trained on multispecies data to evaluate the information content of data inputs. </a:t>
            </a:r>
          </a:p>
        </p:txBody>
      </p:sp>
      <p:sp>
        <p:nvSpPr>
          <p:cNvPr id="4" name="TextBox 3">
            <a:extLst>
              <a:ext uri="{FF2B5EF4-FFF2-40B4-BE49-F238E27FC236}">
                <a16:creationId xmlns:a16="http://schemas.microsoft.com/office/drawing/2014/main" id="{559DCF75-F8D8-59F3-67DC-EE50839DA554}"/>
              </a:ext>
            </a:extLst>
          </p:cNvPr>
          <p:cNvSpPr txBox="1"/>
          <p:nvPr/>
        </p:nvSpPr>
        <p:spPr>
          <a:xfrm>
            <a:off x="360726" y="415254"/>
            <a:ext cx="10251347" cy="523220"/>
          </a:xfrm>
          <a:prstGeom prst="rect">
            <a:avLst/>
          </a:prstGeom>
          <a:noFill/>
        </p:spPr>
        <p:txBody>
          <a:bodyPr wrap="square" rtlCol="0">
            <a:spAutoFit/>
          </a:bodyPr>
          <a:lstStyle/>
          <a:p>
            <a:r>
              <a:rPr lang="en-CA" sz="2800" dirty="0"/>
              <a:t>2. The EcoTest Framework: the North Atlantic longline case study</a:t>
            </a:r>
          </a:p>
        </p:txBody>
      </p:sp>
    </p:spTree>
    <p:extLst>
      <p:ext uri="{BB962C8B-B14F-4D97-AF65-F5344CB8AC3E}">
        <p14:creationId xmlns:p14="http://schemas.microsoft.com/office/powerpoint/2010/main" val="161821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33E6-0B68-8677-4A19-35F18F7D8284}"/>
              </a:ext>
            </a:extLst>
          </p:cNvPr>
          <p:cNvSpPr>
            <a:spLocks noGrp="1"/>
          </p:cNvSpPr>
          <p:nvPr>
            <p:ph type="title"/>
          </p:nvPr>
        </p:nvSpPr>
        <p:spPr>
          <a:xfrm>
            <a:off x="448112" y="331569"/>
            <a:ext cx="10515600" cy="1325563"/>
          </a:xfrm>
        </p:spPr>
        <p:txBody>
          <a:bodyPr>
            <a:normAutofit/>
          </a:bodyPr>
          <a:lstStyle/>
          <a:p>
            <a:r>
              <a:rPr lang="en-CA" sz="3200" dirty="0">
                <a:solidFill>
                  <a:srgbClr val="FF0000"/>
                </a:solidFill>
              </a:rPr>
              <a:t>3. (Priority 3) Data Archetypes for Secondary Species</a:t>
            </a:r>
          </a:p>
        </p:txBody>
      </p:sp>
      <p:pic>
        <p:nvPicPr>
          <p:cNvPr id="7" name="Picture 6">
            <a:extLst>
              <a:ext uri="{FF2B5EF4-FFF2-40B4-BE49-F238E27FC236}">
                <a16:creationId xmlns:a16="http://schemas.microsoft.com/office/drawing/2014/main" id="{5CE0CC69-B200-8072-19FF-F2180BF7D746}"/>
              </a:ext>
            </a:extLst>
          </p:cNvPr>
          <p:cNvPicPr>
            <a:picLocks noChangeAspect="1"/>
          </p:cNvPicPr>
          <p:nvPr/>
        </p:nvPicPr>
        <p:blipFill>
          <a:blip r:embed="rId2"/>
          <a:stretch>
            <a:fillRect/>
          </a:stretch>
        </p:blipFill>
        <p:spPr>
          <a:xfrm>
            <a:off x="903446" y="2253714"/>
            <a:ext cx="9494708" cy="4000278"/>
          </a:xfrm>
          <a:prstGeom prst="rect">
            <a:avLst/>
          </a:prstGeom>
        </p:spPr>
      </p:pic>
      <p:sp>
        <p:nvSpPr>
          <p:cNvPr id="8" name="TextBox 7">
            <a:extLst>
              <a:ext uri="{FF2B5EF4-FFF2-40B4-BE49-F238E27FC236}">
                <a16:creationId xmlns:a16="http://schemas.microsoft.com/office/drawing/2014/main" id="{E095387D-8A4B-AAFE-0ECF-389D8C04F91F}"/>
              </a:ext>
            </a:extLst>
          </p:cNvPr>
          <p:cNvSpPr txBox="1"/>
          <p:nvPr/>
        </p:nvSpPr>
        <p:spPr>
          <a:xfrm>
            <a:off x="864065" y="1585520"/>
            <a:ext cx="3384958" cy="492443"/>
          </a:xfrm>
          <a:prstGeom prst="rect">
            <a:avLst/>
          </a:prstGeom>
          <a:noFill/>
        </p:spPr>
        <p:txBody>
          <a:bodyPr wrap="square" rtlCol="0">
            <a:spAutoFit/>
          </a:bodyPr>
          <a:lstStyle/>
          <a:p>
            <a:r>
              <a:rPr lang="en-CA" sz="2600" dirty="0"/>
              <a:t>For example: </a:t>
            </a:r>
          </a:p>
        </p:txBody>
      </p:sp>
    </p:spTree>
    <p:extLst>
      <p:ext uri="{BB962C8B-B14F-4D97-AF65-F5344CB8AC3E}">
        <p14:creationId xmlns:p14="http://schemas.microsoft.com/office/powerpoint/2010/main" val="245388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E5A9-8898-3159-E1F9-F929AAC1398F}"/>
              </a:ext>
            </a:extLst>
          </p:cNvPr>
          <p:cNvSpPr>
            <a:spLocks noGrp="1"/>
          </p:cNvSpPr>
          <p:nvPr>
            <p:ph type="title"/>
          </p:nvPr>
        </p:nvSpPr>
        <p:spPr>
          <a:xfrm>
            <a:off x="250971" y="248654"/>
            <a:ext cx="10515600" cy="527275"/>
          </a:xfrm>
        </p:spPr>
        <p:txBody>
          <a:bodyPr>
            <a:normAutofit fontScale="90000"/>
          </a:bodyPr>
          <a:lstStyle/>
          <a:p>
            <a:r>
              <a:rPr lang="en-CA" sz="3200" dirty="0"/>
              <a:t>4. Indicator data streams and quantities: Time series data</a:t>
            </a:r>
          </a:p>
        </p:txBody>
      </p:sp>
      <p:sp>
        <p:nvSpPr>
          <p:cNvPr id="6" name="TextBox 5">
            <a:extLst>
              <a:ext uri="{FF2B5EF4-FFF2-40B4-BE49-F238E27FC236}">
                <a16:creationId xmlns:a16="http://schemas.microsoft.com/office/drawing/2014/main" id="{E794EDF1-9E91-488E-CA86-581B4A02C794}"/>
              </a:ext>
            </a:extLst>
          </p:cNvPr>
          <p:cNvSpPr txBox="1"/>
          <p:nvPr/>
        </p:nvSpPr>
        <p:spPr>
          <a:xfrm>
            <a:off x="500251" y="1104574"/>
            <a:ext cx="4534867" cy="5355312"/>
          </a:xfrm>
          <a:prstGeom prst="rect">
            <a:avLst/>
          </a:prstGeom>
          <a:noFill/>
        </p:spPr>
        <p:txBody>
          <a:bodyPr wrap="square" rtlCol="0">
            <a:spAutoFit/>
          </a:bodyPr>
          <a:lstStyle/>
          <a:p>
            <a:r>
              <a:rPr lang="en-CA" sz="1900" dirty="0"/>
              <a:t>Example time series data types:</a:t>
            </a:r>
          </a:p>
          <a:p>
            <a:pPr marL="285750" indent="-285750">
              <a:buFontTx/>
              <a:buChar char="-"/>
            </a:pPr>
            <a:r>
              <a:rPr lang="en-CA" sz="1900" dirty="0"/>
              <a:t>Catch</a:t>
            </a:r>
          </a:p>
          <a:p>
            <a:pPr marL="285750" indent="-285750">
              <a:buFontTx/>
              <a:buChar char="-"/>
            </a:pPr>
            <a:r>
              <a:rPr lang="en-CA" sz="1900" dirty="0"/>
              <a:t>Catch ratios (species x / species y)</a:t>
            </a:r>
          </a:p>
          <a:p>
            <a:pPr marL="285750" indent="-285750">
              <a:buFontTx/>
              <a:buChar char="-"/>
            </a:pPr>
            <a:r>
              <a:rPr lang="en-CA" sz="1900" dirty="0"/>
              <a:t>Nominal CPUE</a:t>
            </a:r>
          </a:p>
          <a:p>
            <a:pPr marL="285750" indent="-285750">
              <a:buFontTx/>
              <a:buChar char="-"/>
            </a:pPr>
            <a:r>
              <a:rPr lang="en-CA" sz="1900" dirty="0"/>
              <a:t>Mean length in catch</a:t>
            </a:r>
          </a:p>
          <a:p>
            <a:pPr marL="285750" indent="-285750">
              <a:buFontTx/>
              <a:buChar char="-"/>
            </a:pPr>
            <a:r>
              <a:rPr lang="en-CA" sz="1900" dirty="0"/>
              <a:t>Variance of lengths in catch</a:t>
            </a:r>
          </a:p>
          <a:p>
            <a:pPr marL="285750" indent="-285750">
              <a:buFontTx/>
              <a:buChar char="-"/>
            </a:pPr>
            <a:r>
              <a:rPr lang="en-CA" sz="1900" dirty="0"/>
              <a:t>Fraction mature in catch</a:t>
            </a:r>
          </a:p>
          <a:p>
            <a:endParaRPr lang="en-CA" sz="1900" dirty="0"/>
          </a:p>
          <a:p>
            <a:endParaRPr lang="en-CA" sz="1900" dirty="0"/>
          </a:p>
          <a:p>
            <a:r>
              <a:rPr lang="en-CA" sz="1900" dirty="0"/>
              <a:t>Derived quantities for each data type:</a:t>
            </a:r>
          </a:p>
          <a:p>
            <a:endParaRPr lang="en-CA" sz="1900" dirty="0"/>
          </a:p>
          <a:p>
            <a:pPr marL="342900" indent="-342900">
              <a:buAutoNum type="arabicParenR"/>
            </a:pPr>
            <a:r>
              <a:rPr lang="en-CA" sz="1900" dirty="0">
                <a:solidFill>
                  <a:srgbClr val="6261FE"/>
                </a:solidFill>
              </a:rPr>
              <a:t>Current level relative to series mean (r)</a:t>
            </a:r>
          </a:p>
          <a:p>
            <a:pPr marL="342900" indent="-342900">
              <a:buAutoNum type="arabicParenR"/>
            </a:pPr>
            <a:r>
              <a:rPr lang="en-CA" sz="1900" dirty="0">
                <a:solidFill>
                  <a:srgbClr val="6261FE"/>
                </a:solidFill>
              </a:rPr>
              <a:t>Slope over last 5 years </a:t>
            </a:r>
          </a:p>
          <a:p>
            <a:pPr marL="342900" indent="-342900">
              <a:buAutoNum type="arabicParenR"/>
            </a:pPr>
            <a:r>
              <a:rPr lang="en-CA" sz="1900" dirty="0">
                <a:solidFill>
                  <a:srgbClr val="00FB0A"/>
                </a:solidFill>
              </a:rPr>
              <a:t>Slope over last 10 years </a:t>
            </a:r>
          </a:p>
          <a:p>
            <a:pPr marL="342900" indent="-342900">
              <a:buAutoNum type="arabicParenR"/>
            </a:pPr>
            <a:r>
              <a:rPr lang="en-CA" sz="1900" dirty="0"/>
              <a:t>Slope over last 20 years </a:t>
            </a:r>
          </a:p>
          <a:p>
            <a:pPr marL="342900" indent="-342900">
              <a:buAutoNum type="arabicParenR"/>
            </a:pPr>
            <a:r>
              <a:rPr lang="en-CA" sz="1900" dirty="0"/>
              <a:t>Residual error (around smoothed trend)</a:t>
            </a:r>
          </a:p>
          <a:p>
            <a:pPr marL="342900" indent="-342900">
              <a:buAutoNum type="arabicParenR"/>
            </a:pPr>
            <a:endParaRPr lang="en-CA" sz="1900" dirty="0"/>
          </a:p>
          <a:p>
            <a:pPr marL="342900" indent="-342900">
              <a:buAutoNum type="arabicParenR"/>
            </a:pPr>
            <a:endParaRPr lang="en-CA" sz="1900" dirty="0"/>
          </a:p>
        </p:txBody>
      </p:sp>
      <p:pic>
        <p:nvPicPr>
          <p:cNvPr id="14" name="Picture 13">
            <a:extLst>
              <a:ext uri="{FF2B5EF4-FFF2-40B4-BE49-F238E27FC236}">
                <a16:creationId xmlns:a16="http://schemas.microsoft.com/office/drawing/2014/main" id="{A0A0EC23-37B2-B4DD-01F7-A9F7CDEA6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118" y="955114"/>
            <a:ext cx="6596604" cy="5654232"/>
          </a:xfrm>
          <a:prstGeom prst="rect">
            <a:avLst/>
          </a:prstGeom>
        </p:spPr>
      </p:pic>
      <p:cxnSp>
        <p:nvCxnSpPr>
          <p:cNvPr id="7" name="Straight Arrow Connector 6">
            <a:extLst>
              <a:ext uri="{FF2B5EF4-FFF2-40B4-BE49-F238E27FC236}">
                <a16:creationId xmlns:a16="http://schemas.microsoft.com/office/drawing/2014/main" id="{F84AFADB-BE6A-7617-292E-1A6757D90BE3}"/>
              </a:ext>
            </a:extLst>
          </p:cNvPr>
          <p:cNvCxnSpPr>
            <a:cxnSpLocks/>
          </p:cNvCxnSpPr>
          <p:nvPr/>
        </p:nvCxnSpPr>
        <p:spPr>
          <a:xfrm flipV="1">
            <a:off x="4861560" y="4673515"/>
            <a:ext cx="1270000" cy="66125"/>
          </a:xfrm>
          <a:prstGeom prst="straightConnector1">
            <a:avLst/>
          </a:prstGeom>
          <a:ln w="28575">
            <a:solidFill>
              <a:srgbClr val="6261F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42C0F4-3688-174C-3CAA-6DAE3F79F0A4}"/>
              </a:ext>
            </a:extLst>
          </p:cNvPr>
          <p:cNvCxnSpPr>
            <a:cxnSpLocks/>
          </p:cNvCxnSpPr>
          <p:nvPr/>
        </p:nvCxnSpPr>
        <p:spPr>
          <a:xfrm>
            <a:off x="4851819" y="5068285"/>
            <a:ext cx="1437223" cy="611155"/>
          </a:xfrm>
          <a:prstGeom prst="straightConnector1">
            <a:avLst/>
          </a:prstGeom>
          <a:ln w="28575">
            <a:solidFill>
              <a:srgbClr val="00FB0A"/>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28254D9-38E5-7233-80CC-81FB37468EA8}"/>
              </a:ext>
            </a:extLst>
          </p:cNvPr>
          <p:cNvSpPr/>
          <p:nvPr/>
        </p:nvSpPr>
        <p:spPr>
          <a:xfrm>
            <a:off x="5570430" y="3705082"/>
            <a:ext cx="6281210" cy="29751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Arrow Connector 3">
            <a:extLst>
              <a:ext uri="{FF2B5EF4-FFF2-40B4-BE49-F238E27FC236}">
                <a16:creationId xmlns:a16="http://schemas.microsoft.com/office/drawing/2014/main" id="{2C37F2F5-D52B-53AF-AF78-74F9681FCD88}"/>
              </a:ext>
            </a:extLst>
          </p:cNvPr>
          <p:cNvCxnSpPr>
            <a:cxnSpLocks/>
          </p:cNvCxnSpPr>
          <p:nvPr/>
        </p:nvCxnSpPr>
        <p:spPr>
          <a:xfrm flipV="1">
            <a:off x="4851819" y="2768600"/>
            <a:ext cx="6339421" cy="1686560"/>
          </a:xfrm>
          <a:prstGeom prst="straightConnector1">
            <a:avLst/>
          </a:prstGeom>
          <a:ln w="28575">
            <a:solidFill>
              <a:srgbClr val="6261FE"/>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0EC22F-7651-01BD-4E8D-AD1C8E41FF59}"/>
              </a:ext>
            </a:extLst>
          </p:cNvPr>
          <p:cNvSpPr txBox="1"/>
          <p:nvPr/>
        </p:nvSpPr>
        <p:spPr>
          <a:xfrm>
            <a:off x="9936480" y="1104574"/>
            <a:ext cx="2255520" cy="646331"/>
          </a:xfrm>
          <a:prstGeom prst="rect">
            <a:avLst/>
          </a:prstGeom>
          <a:noFill/>
        </p:spPr>
        <p:txBody>
          <a:bodyPr wrap="square" rtlCol="0">
            <a:spAutoFit/>
          </a:bodyPr>
          <a:lstStyle/>
          <a:p>
            <a:r>
              <a:rPr lang="en-CA" dirty="0">
                <a:solidFill>
                  <a:srgbClr val="999999"/>
                </a:solidFill>
              </a:rPr>
              <a:t>Observations</a:t>
            </a:r>
          </a:p>
          <a:p>
            <a:r>
              <a:rPr lang="en-CA" dirty="0">
                <a:solidFill>
                  <a:srgbClr val="FC6667"/>
                </a:solidFill>
              </a:rPr>
              <a:t>Loess smoother</a:t>
            </a:r>
          </a:p>
        </p:txBody>
      </p:sp>
    </p:spTree>
    <p:extLst>
      <p:ext uri="{BB962C8B-B14F-4D97-AF65-F5344CB8AC3E}">
        <p14:creationId xmlns:p14="http://schemas.microsoft.com/office/powerpoint/2010/main" val="22507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animEffect transition="in" filter="fade">
                                      <p:cBhvr>
                                        <p:cTn id="15" dur="500"/>
                                        <p:tgtEl>
                                          <p:spTgt spid="6">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9" end="9"/>
                                            </p:txEl>
                                          </p:spTgt>
                                        </p:tgtEl>
                                        <p:attrNameLst>
                                          <p:attrName>style.visibility</p:attrName>
                                        </p:attrNameLst>
                                      </p:cBhvr>
                                      <p:to>
                                        <p:strVal val="visible"/>
                                      </p:to>
                                    </p:set>
                                    <p:animEffect transition="in" filter="fade">
                                      <p:cBhvr>
                                        <p:cTn id="18" dur="500"/>
                                        <p:tgtEl>
                                          <p:spTgt spid="6">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Effect transition="in" filter="fade">
                                      <p:cBhvr>
                                        <p:cTn id="31" dur="500"/>
                                        <p:tgtEl>
                                          <p:spTgt spid="6">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fade">
                                      <p:cBhvr>
                                        <p:cTn id="34" dur="500"/>
                                        <p:tgtEl>
                                          <p:spTgt spid="6">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4" end="14"/>
                                            </p:txEl>
                                          </p:spTgt>
                                        </p:tgtEl>
                                        <p:attrNameLst>
                                          <p:attrName>style.visibility</p:attrName>
                                        </p:attrNameLst>
                                      </p:cBhvr>
                                      <p:to>
                                        <p:strVal val="visible"/>
                                      </p:to>
                                    </p:set>
                                    <p:animEffect transition="in" filter="fade">
                                      <p:cBhvr>
                                        <p:cTn id="45" dur="500"/>
                                        <p:tgtEl>
                                          <p:spTgt spid="6">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15" end="15"/>
                                            </p:txEl>
                                          </p:spTgt>
                                        </p:tgtEl>
                                        <p:attrNameLst>
                                          <p:attrName>style.visibility</p:attrName>
                                        </p:attrNameLst>
                                      </p:cBhvr>
                                      <p:to>
                                        <p:strVal val="visible"/>
                                      </p:to>
                                    </p:set>
                                    <p:animEffect transition="in" filter="fade">
                                      <p:cBhvr>
                                        <p:cTn id="48"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TotalTime>
  <Words>896</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EcoTest Phase III: Simulation Testing Ecosystem Indicators for Secondary Species</vt:lpstr>
      <vt:lpstr>Contents</vt:lpstr>
      <vt:lpstr>1. Priorities for the testing and developing ecosystem indicators for secondary species</vt:lpstr>
      <vt:lpstr>PowerPoint Presentation</vt:lpstr>
      <vt:lpstr>PowerPoint Presentation</vt:lpstr>
      <vt:lpstr>PowerPoint Presentation</vt:lpstr>
      <vt:lpstr>PowerPoint Presentation</vt:lpstr>
      <vt:lpstr>3. (Priority 3) Data Archetypes for Secondary Species</vt:lpstr>
      <vt:lpstr>4. Indicator data streams and quantities: Time series data</vt:lpstr>
      <vt:lpstr>PowerPoint Presentation</vt:lpstr>
      <vt:lpstr>Spatial models</vt:lpstr>
      <vt:lpstr>5. Information content of data</vt:lpstr>
      <vt:lpstr>6. Next steps (Phase IV)</vt:lpstr>
      <vt:lpstr>7. Feedback required!</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EcoTest Phase III: Simulation Testing Ecosystem Indicators</dc:title>
  <dc:creator>Thomas Carruthers</dc:creator>
  <cp:lastModifiedBy>Thomas Carruthers</cp:lastModifiedBy>
  <cp:revision>22</cp:revision>
  <dcterms:created xsi:type="dcterms:W3CDTF">2024-05-25T18:34:55Z</dcterms:created>
  <dcterms:modified xsi:type="dcterms:W3CDTF">2024-05-27T13:37:11Z</dcterms:modified>
</cp:coreProperties>
</file>